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546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310" r:id="rId4"/>
    <p:sldId id="311" r:id="rId5"/>
    <p:sldId id="261" r:id="rId6"/>
    <p:sldId id="263" r:id="rId7"/>
    <p:sldId id="356" r:id="rId8"/>
    <p:sldId id="264" r:id="rId9"/>
    <p:sldId id="265" r:id="rId10"/>
    <p:sldId id="340" r:id="rId11"/>
    <p:sldId id="267" r:id="rId12"/>
    <p:sldId id="288" r:id="rId13"/>
    <p:sldId id="358" r:id="rId14"/>
    <p:sldId id="278" r:id="rId15"/>
    <p:sldId id="314" r:id="rId16"/>
    <p:sldId id="343" r:id="rId17"/>
    <p:sldId id="344" r:id="rId18"/>
    <p:sldId id="295" r:id="rId19"/>
    <p:sldId id="333" r:id="rId20"/>
    <p:sldId id="332" r:id="rId21"/>
    <p:sldId id="345" r:id="rId22"/>
    <p:sldId id="312" r:id="rId23"/>
    <p:sldId id="306" r:id="rId24"/>
    <p:sldId id="289" r:id="rId25"/>
    <p:sldId id="304" r:id="rId26"/>
    <p:sldId id="291" r:id="rId27"/>
    <p:sldId id="303" r:id="rId28"/>
    <p:sldId id="292" r:id="rId29"/>
    <p:sldId id="302" r:id="rId30"/>
    <p:sldId id="298" r:id="rId31"/>
    <p:sldId id="301" r:id="rId32"/>
    <p:sldId id="299" r:id="rId33"/>
    <p:sldId id="300" r:id="rId34"/>
    <p:sldId id="315" r:id="rId35"/>
  </p:sldIdLst>
  <p:sldSz cx="12192000" cy="6858000"/>
  <p:notesSz cx="6858000" cy="1428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7202F"/>
    <a:srgbClr val="FFFF99"/>
    <a:srgbClr val="FFFF00"/>
    <a:srgbClr val="996633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31" autoAdjust="0"/>
    <p:restoredTop sz="78240" autoAdjust="0"/>
  </p:normalViewPr>
  <p:slideViewPr>
    <p:cSldViewPr>
      <p:cViewPr varScale="1">
        <p:scale>
          <a:sx n="71" d="100"/>
          <a:sy n="71" d="100"/>
        </p:scale>
        <p:origin x="90" y="144"/>
      </p:cViewPr>
      <p:guideLst>
        <p:guide orient="horz" pos="1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10" y="10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Earned Income Credit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pPr>
              <a:defRPr/>
            </a:pPr>
            <a:fld id="{B5CDACD0-B9CA-42BC-ABE8-3D5AA22A6A6D}" type="datetime1">
              <a:rPr lang="en-US" smtClean="0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National Tax Training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C11076-8F33-4268-AF72-E3097354B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29515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04850" y="155575"/>
            <a:ext cx="2820988" cy="371475"/>
          </a:xfrm>
          <a:prstGeom prst="rect">
            <a:avLst/>
          </a:prstGeom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/>
            </a:lvl1pPr>
          </a:lstStyle>
          <a:p>
            <a:pPr>
              <a:defRPr/>
            </a:pPr>
            <a:r>
              <a:rPr lang="en-US" altLang="en-US"/>
              <a:t>Earned Income Credit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67225" y="155575"/>
            <a:ext cx="1881188" cy="371475"/>
          </a:xfrm>
          <a:prstGeom prst="rect">
            <a:avLst/>
          </a:prstGeom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D40E18-7930-4CEC-9DBA-22294C9C95E4}" type="datetime1">
              <a:rPr lang="en-US" altLang="en-US" smtClean="0"/>
              <a:pPr>
                <a:defRPr/>
              </a:pPr>
              <a:t>10/10/2018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04850" y="8766175"/>
            <a:ext cx="2820988" cy="279400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en-US" altLang="en-US"/>
              <a:t>National Tax Training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62475" y="8823325"/>
            <a:ext cx="1785938" cy="277813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C7D90C4-B78D-4E35-A49F-B9E1C50DE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93079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69863" indent="-169863" algn="l" rtl="0" eaLnBrk="0" fontAlgn="base" hangingPunct="0">
      <a:spcBef>
        <a:spcPct val="30000"/>
      </a:spcBef>
      <a:spcAft>
        <a:spcPct val="0"/>
      </a:spcAft>
      <a:buClr>
        <a:schemeClr val="accent2"/>
      </a:buClr>
      <a:buSzPct val="95000"/>
      <a:buFont typeface="Calibri" panose="020F0502020204030204" pitchFamily="34" charset="0"/>
      <a:buChar char="●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04813" indent="-169863" algn="l" rtl="0" eaLnBrk="0" fontAlgn="base" hangingPunct="0">
      <a:spcBef>
        <a:spcPct val="30000"/>
      </a:spcBef>
      <a:spcAft>
        <a:spcPct val="0"/>
      </a:spcAft>
      <a:buClr>
        <a:srgbClr val="009900"/>
      </a:buClr>
      <a:buSzPct val="70000"/>
      <a:buFont typeface="Wingdings" panose="05000000000000000000" pitchFamily="2" charset="2"/>
      <a:buChar char="n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74675" indent="-169863" algn="l" rtl="0" eaLnBrk="0" fontAlgn="base" hangingPunct="0">
      <a:spcBef>
        <a:spcPct val="30000"/>
      </a:spcBef>
      <a:spcAft>
        <a:spcPct val="0"/>
      </a:spcAft>
      <a:buClr>
        <a:srgbClr val="0070C0"/>
      </a:buClr>
      <a:buSzPct val="70000"/>
      <a:buFont typeface="Wingdings" panose="05000000000000000000" pitchFamily="2" charset="2"/>
      <a:buChar char="®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3238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>
              <a:buNone/>
            </a:pPr>
            <a:endParaRPr lang="en-US" altLang="en-US" sz="1400" b="1" i="0" u="none" strike="noStrike" kern="1200" baseline="0" dirty="0" smtClean="0">
              <a:latin typeface="+mn-lt"/>
              <a:cs typeface="Calibri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F4B40-0432-4B33-A496-911037171740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dirty="0"/>
          </a:p>
        </p:txBody>
      </p:sp>
      <p:sp>
        <p:nvSpPr>
          <p:cNvPr id="60421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0D696B-74DA-4CB7-86BB-F08057A487B7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 dirty="0"/>
          </a:p>
        </p:txBody>
      </p:sp>
      <p:sp>
        <p:nvSpPr>
          <p:cNvPr id="60422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Earned Income Credit</a:t>
            </a:r>
          </a:p>
        </p:txBody>
      </p:sp>
      <p:sp>
        <p:nvSpPr>
          <p:cNvPr id="60423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321119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  <a:defRPr/>
            </a:pPr>
            <a:r>
              <a:rPr lang="en-US" altLang="en-US" b="1" dirty="0"/>
              <a:t>Note inclusion of long-term taxable disability benefits if under retirement age.</a:t>
            </a:r>
            <a:endParaRPr lang="en-US" altLang="en-US" b="1" dirty="0">
              <a:cs typeface="Calibri"/>
            </a:endParaRPr>
          </a:p>
          <a:p>
            <a:pPr marL="169545" indent="-169545" eaLnBrk="1" hangingPunct="1">
              <a:spcBef>
                <a:spcPct val="0"/>
              </a:spcBef>
              <a:defRPr/>
            </a:pPr>
            <a:r>
              <a:rPr lang="en-US" altLang="en-US" b="1" dirty="0"/>
              <a:t>Include </a:t>
            </a:r>
            <a:r>
              <a:rPr lang="en-US" altLang="en-US" b="1" u="sng" dirty="0"/>
              <a:t>combat pay</a:t>
            </a:r>
            <a:r>
              <a:rPr lang="en-US" altLang="en-US" b="1" dirty="0"/>
              <a:t> only if including it increases the credit.</a:t>
            </a:r>
            <a:endParaRPr lang="en-US" altLang="en-US" b="1" dirty="0">
              <a:cs typeface="Calibri"/>
            </a:endParaRPr>
          </a:p>
          <a:p>
            <a:pPr marL="169545" indent="-169545" eaLnBrk="1" hangingPunct="1">
              <a:spcBef>
                <a:spcPct val="0"/>
              </a:spcBef>
              <a:defRPr/>
            </a:pPr>
            <a:r>
              <a:rPr lang="en-US" altLang="en-US" b="1" dirty="0"/>
              <a:t>Earned Income does not include </a:t>
            </a:r>
            <a:r>
              <a:rPr lang="en-US" altLang="en-US" b="1" u="sng" dirty="0"/>
              <a:t>scholarship income</a:t>
            </a:r>
            <a:r>
              <a:rPr lang="en-US" altLang="en-US" b="1" dirty="0"/>
              <a:t> or </a:t>
            </a:r>
            <a:r>
              <a:rPr lang="en-US" altLang="en-US" b="1" u="sng" dirty="0"/>
              <a:t>penal income</a:t>
            </a:r>
            <a:r>
              <a:rPr lang="en-US" altLang="en-US" b="1" dirty="0"/>
              <a:t> (or while on work release)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en-US" altLang="en-US" b="1" dirty="0"/>
              <a:t>* Software Hint : Volunteers using software must check </a:t>
            </a:r>
            <a:r>
              <a:rPr lang="en-US" altLang="en-US" b="1" i="1" dirty="0"/>
              <a:t>the box in the Rollover or Disability section of the Form 1099-R input screen to report disability as wages</a:t>
            </a:r>
            <a:r>
              <a:rPr lang="en-US" altLang="en-US" i="1" dirty="0"/>
              <a:t>.</a:t>
            </a:r>
            <a:endParaRPr lang="en-US" altLang="en-US" i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3A7E19-2EBD-4226-8B0E-78B809B2F87D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/>
          </a:p>
        </p:txBody>
      </p:sp>
      <p:sp>
        <p:nvSpPr>
          <p:cNvPr id="72709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96B7E4-3FBE-4CEE-AEFC-E3B9C4A65791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72710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72711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273998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747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162C1E-043D-4EAC-ACAC-96AD17EF6814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7475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772EA9-375B-4283-A779-108EA0FE592E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/>
          </a:p>
        </p:txBody>
      </p:sp>
      <p:sp>
        <p:nvSpPr>
          <p:cNvPr id="74759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329080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/>
              <a:t>Tie-breaker rules used to be applied only if two or more people claimed the same child. </a:t>
            </a:r>
            <a:endParaRPr lang="en-US" altLang="en-US" b="1" dirty="0">
              <a:cs typeface="Calibri"/>
            </a:endParaRPr>
          </a:p>
          <a:p>
            <a:pPr marL="169545" indent="-169545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/>
              <a:t>Taxpayer Relief Act of 2009 changed that. </a:t>
            </a:r>
            <a:endParaRPr lang="en-US" altLang="en-US" b="1" dirty="0">
              <a:cs typeface="Calibri"/>
            </a:endParaRPr>
          </a:p>
          <a:p>
            <a:pPr marL="169545" indent="-169545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/>
              <a:t>Tie-breaker rules now apply all the time—except that either parent (with whom child lived more than ½ the year) can claim the child.</a:t>
            </a:r>
            <a:endParaRPr lang="en-US" altLang="en-US" b="1" dirty="0">
              <a:cs typeface="Calibri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CE0CE4-42D3-4658-AA68-9D844875FE31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/>
          </a:p>
        </p:txBody>
      </p:sp>
      <p:sp>
        <p:nvSpPr>
          <p:cNvPr id="7680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82930F-278E-43C1-9364-7FA657679AC8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76806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76807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442230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Tiebreaker</a:t>
            </a:r>
            <a:r>
              <a:rPr lang="en-US" baseline="0" dirty="0" smtClean="0"/>
              <a:t> rules kick in when more than one taxpayer actually claims a child.</a:t>
            </a:r>
          </a:p>
          <a:p>
            <a:r>
              <a:rPr lang="en-US" baseline="0" dirty="0" smtClean="0"/>
              <a:t>Custodial parent is the parent the child lives with the majority of the time.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B6AB21-86C4-4C18-96F1-AC32C5F8D03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809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223265-D4F2-44F0-A837-2FD19FDAA606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8090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7FE055-7875-4B56-8A14-5C93BEB52A5A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/>
          </a:p>
        </p:txBody>
      </p:sp>
      <p:sp>
        <p:nvSpPr>
          <p:cNvPr id="80903" name="Footer Placeholder 8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765165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Must be a qualifying child—not a qualifying relative.</a:t>
            </a:r>
            <a:endParaRPr lang="en-US" b="1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D10AB8-878E-483C-850D-EDDCA725CCA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2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7AF9EE-B454-4F2A-A262-2D5A8C659F15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81926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81927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532854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/>
            <a:r>
              <a:rPr lang="en-US" altLang="en-US" b="1" dirty="0"/>
              <a:t>Note the check box  is to </a:t>
            </a:r>
            <a:r>
              <a:rPr lang="en-US" altLang="en-US" b="1" u="sng" dirty="0"/>
              <a:t>NOT CLAIM the dependent for EIC </a:t>
            </a:r>
            <a:r>
              <a:rPr lang="en-US" altLang="en-US" b="1" u="sng" dirty="0" smtClean="0"/>
              <a:t>purposes</a:t>
            </a:r>
          </a:p>
          <a:p>
            <a:pPr marL="169545" indent="-169545"/>
            <a:r>
              <a:rPr lang="en-US" altLang="en-US" b="1" u="none" dirty="0" smtClean="0">
                <a:cs typeface="Calibri"/>
              </a:rPr>
              <a:t>Class should become familiar with these additional dependent questions as they</a:t>
            </a:r>
            <a:r>
              <a:rPr lang="en-US" altLang="en-US" b="1" u="none" baseline="0" dirty="0" smtClean="0">
                <a:cs typeface="Calibri"/>
              </a:rPr>
              <a:t> impact EIC and other tax benefits</a:t>
            </a:r>
          </a:p>
          <a:p>
            <a:pPr marL="169545" indent="-169545"/>
            <a:r>
              <a:rPr lang="en-US" altLang="en-US" b="1" u="none" baseline="0" dirty="0" smtClean="0">
                <a:cs typeface="Calibri"/>
              </a:rPr>
              <a:t>They are presented here as not in initial Pub 4012</a:t>
            </a:r>
            <a:endParaRPr lang="en-US" altLang="en-US" b="1" u="none" dirty="0">
              <a:cs typeface="Calibri"/>
            </a:endParaRPr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8397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DF1FF9-5270-43FD-8118-0F6D32DA2B9A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8397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1A91B7-A212-4C86-869B-E3F4FBAC6305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/>
          </a:p>
        </p:txBody>
      </p:sp>
      <p:sp>
        <p:nvSpPr>
          <p:cNvPr id="83975" name="Footer Placeholder 8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56881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Child provided over half</a:t>
            </a:r>
            <a:r>
              <a:rPr lang="en-US" altLang="en-US" b="1" baseline="0" dirty="0" smtClean="0"/>
              <a:t> their own support so not a dependent BUT qualifying child for EIC</a:t>
            </a:r>
            <a:endParaRPr lang="en-US" altLang="en-US" b="1" dirty="0"/>
          </a:p>
        </p:txBody>
      </p:sp>
      <p:sp>
        <p:nvSpPr>
          <p:cNvPr id="849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849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43D5E1-2B33-476F-B11E-8D7129B060C6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8499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853C8F-9399-4443-B283-08150E8E3C07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/>
          </a:p>
        </p:txBody>
      </p:sp>
      <p:sp>
        <p:nvSpPr>
          <p:cNvPr id="84999" name="Footer Placeholder 8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611411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80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8806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729501-71FE-45A4-A9DD-234B17719E24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8807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6899C0-A92A-43F5-8299-B3318F851AEA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/>
          </a:p>
        </p:txBody>
      </p:sp>
      <p:sp>
        <p:nvSpPr>
          <p:cNvPr id="88071" name="Footer Placeholder 8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761716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If EIC denied due to reckless or intentional disregard or EIC rules, taxpayer cannot claim EIC for 2 tax years.</a:t>
            </a:r>
            <a:endParaRPr lang="en-US" altLang="en-US" b="1" dirty="0">
              <a:cs typeface="Calibri"/>
            </a:endParaRPr>
          </a:p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If due to fraud, cannot claim EIC for 10 years.</a:t>
            </a:r>
            <a:endParaRPr lang="en-US" altLang="en-US" b="1" dirty="0">
              <a:cs typeface="Calibri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19D8D2-75A9-451F-9640-BC36A41661D7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/>
          </a:p>
        </p:txBody>
      </p:sp>
      <p:sp>
        <p:nvSpPr>
          <p:cNvPr id="89093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87A0CE-F4CC-4ACB-86E5-CDB6DEC57CC7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89094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89095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56152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/>
            <a:r>
              <a:rPr lang="en-US" altLang="en-US" b="1" dirty="0"/>
              <a:t>Even if there is no tax liability (i.e. the taxpayer owes no money), the taxpayer can still receive a check from the IRS</a:t>
            </a:r>
            <a:r>
              <a:rPr lang="en-US" altLang="en-US" b="1" dirty="0" smtClean="0"/>
              <a:t>. </a:t>
            </a:r>
            <a:endParaRPr lang="en-US" b="1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C4FF41-A19C-4D95-82A9-A9BBD037F063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dirty="0"/>
          </a:p>
        </p:txBody>
      </p:sp>
      <p:sp>
        <p:nvSpPr>
          <p:cNvPr id="63493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64A3F3-5F28-4E6D-8B50-0597705A55E5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 dirty="0"/>
          </a:p>
        </p:txBody>
      </p:sp>
      <p:sp>
        <p:nvSpPr>
          <p:cNvPr id="63494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Earned Income Credit</a:t>
            </a:r>
          </a:p>
        </p:txBody>
      </p:sp>
      <p:sp>
        <p:nvSpPr>
          <p:cNvPr id="63495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907086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Earned Income Credit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7D40E18-7930-4CEC-9DBA-22294C9C95E4}" type="datetime1">
              <a:rPr lang="en-US" altLang="en-US" smtClean="0"/>
              <a:pPr>
                <a:defRPr/>
              </a:pPr>
              <a:t>10/10/2018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National Tax Training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C7D90C4-B78D-4E35-A49F-B9E1C50DE1C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103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</a:pPr>
            <a:endParaRPr lang="en-US" altLang="en-US" b="1" dirty="0">
              <a:cs typeface="Calibri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2F467-8806-401D-B7F3-379CD1F3D0AB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/>
          </a:p>
        </p:txBody>
      </p:sp>
      <p:sp>
        <p:nvSpPr>
          <p:cNvPr id="91141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5BAB89-3590-423D-B9F5-9B40410883DC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1142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1143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4076194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b="1" dirty="0"/>
              <a:t>Use Qualifying Child charts to find answers about QCs</a:t>
            </a:r>
            <a:endParaRPr lang="en-US" b="1" dirty="0">
              <a:cs typeface="Calibri"/>
            </a:endParaRPr>
          </a:p>
          <a:p>
            <a:pPr marL="169545" indent="-1695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Not as a dependent: he provides more than half of his support.</a:t>
            </a:r>
            <a:endParaRPr lang="en-US" b="1" dirty="0">
              <a:cs typeface="Calibri"/>
            </a:endParaRPr>
          </a:p>
          <a:p>
            <a:pPr marL="169545" indent="-1695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Yes for EIC: the support test does not apply</a:t>
            </a:r>
            <a:r>
              <a:rPr lang="en-US" b="1" dirty="0" smtClean="0"/>
              <a:t>.</a:t>
            </a:r>
          </a:p>
          <a:p>
            <a:pPr marL="169545" indent="-1695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cs typeface="Calibri"/>
              </a:rPr>
              <a:t>Tom provides</a:t>
            </a:r>
            <a:r>
              <a:rPr lang="en-US" b="1" baseline="0" dirty="0" smtClean="0">
                <a:cs typeface="Calibri"/>
              </a:rPr>
              <a:t> over half his own support</a:t>
            </a:r>
          </a:p>
          <a:p>
            <a:pPr marL="169545" indent="-1695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baseline="0" dirty="0" smtClean="0">
                <a:cs typeface="Calibri"/>
              </a:rPr>
              <a:t>Tom is permanently and fully disabled</a:t>
            </a:r>
            <a:endParaRPr lang="en-US" b="1" dirty="0">
              <a:cs typeface="Calibri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BF5D2C-AF67-4601-9440-FDDF29E4444C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/>
          </a:p>
        </p:txBody>
      </p:sp>
      <p:sp>
        <p:nvSpPr>
          <p:cNvPr id="9216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FB9AF1-A2D4-426A-85AE-4E4EB9DB72C4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216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216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2371886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5CBD16-0188-4A5E-BA3C-D0A793AA316B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/>
          </a:p>
        </p:txBody>
      </p:sp>
      <p:sp>
        <p:nvSpPr>
          <p:cNvPr id="93189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40C1F6-2660-40D0-B047-E2D9F2D5BF97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3190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3191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2688095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Yes for dependency</a:t>
            </a:r>
            <a:endParaRPr lang="en-US" altLang="en-US" b="1" dirty="0">
              <a:cs typeface="Calibri"/>
            </a:endParaRPr>
          </a:p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No for EIC—must have social security numbers</a:t>
            </a:r>
            <a:endParaRPr lang="en-US" altLang="en-US" b="1" dirty="0">
              <a:cs typeface="Calibri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ACCA8E-1ECA-4E29-A283-64BFB2565BA6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/>
          </a:p>
        </p:txBody>
      </p:sp>
      <p:sp>
        <p:nvSpPr>
          <p:cNvPr id="94213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D8E644-DD68-4B12-9EEE-2683884BD12A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4214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4215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224664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45" indent="-1695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No, MFJ disqualifies for dependency</a:t>
            </a:r>
            <a:endParaRPr lang="en-US" b="1" dirty="0">
              <a:cs typeface="Calibri"/>
            </a:endParaRPr>
          </a:p>
          <a:p>
            <a:pPr marL="169545" indent="-1695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No, if married, child must be a dependent.</a:t>
            </a:r>
            <a:endParaRPr lang="en-US" b="1" dirty="0">
              <a:cs typeface="Calibri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b="1" dirty="0"/>
              <a:t>NOTE: If class is ready, discuss possibility of Susan and husband filing MFS. Could make a big difference in total refunds for the family.</a:t>
            </a:r>
            <a:endParaRPr lang="en-US" b="1" dirty="0">
              <a:cs typeface="Calibri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C99C30-222A-4154-97A0-E28EC331E2E4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/>
          </a:p>
        </p:txBody>
      </p:sp>
      <p:sp>
        <p:nvSpPr>
          <p:cNvPr id="95237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20C1EA-4D01-4C39-88A0-64D1A23A6233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523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5239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840976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NOTE: If class is ready, discuss possibility of Susan and husband filing MFS. Could make a big difference in total refunds for the family.</a:t>
            </a:r>
            <a:endParaRPr lang="en-US" b="1" dirty="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2E479-A693-4E54-9687-C2462ECA57B4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/>
          </a:p>
        </p:txBody>
      </p:sp>
      <p:sp>
        <p:nvSpPr>
          <p:cNvPr id="96261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5CEE42-0A07-490E-9535-46ECD6635B4E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6262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6263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120688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Yes, without a child, must be between 25 and 65.</a:t>
            </a:r>
            <a:endParaRPr lang="en-US" b="1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95CBA1-6789-4ECD-998E-C768891677BE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/>
          </a:p>
        </p:txBody>
      </p:sp>
      <p:sp>
        <p:nvSpPr>
          <p:cNvPr id="9728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F310B6-D4BE-4761-BAE5-A0A0DFAD5531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7286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7287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428686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1A3BE7-370D-42F8-B91D-742BCCD77E4B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/>
          </a:p>
        </p:txBody>
      </p:sp>
      <p:sp>
        <p:nvSpPr>
          <p:cNvPr id="98309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24DFBE-BE22-4617-B9EF-C0BCDD36A02E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8310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8311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857024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993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735BD0-DE47-49D4-B697-B8B725B7B7D0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993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9074E3-065D-44BA-8786-C839C1C33110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/>
          </a:p>
        </p:txBody>
      </p:sp>
      <p:sp>
        <p:nvSpPr>
          <p:cNvPr id="99335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41456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b="1" dirty="0" smtClean="0">
                <a:cs typeface="Calibri"/>
              </a:rPr>
              <a:t>EIC applied</a:t>
            </a:r>
            <a:r>
              <a:rPr lang="en-US" altLang="en-US" b="1" baseline="0" dirty="0" smtClean="0">
                <a:cs typeface="Calibri"/>
              </a:rPr>
              <a:t> on bell curve. Little earned income, little credit. Credit increases uphill to a plateau with highest EIC calculated. EIC decreases downhill towards higher income until no longer available.</a:t>
            </a:r>
            <a:endParaRPr lang="en-US" altLang="en-US" b="1" dirty="0">
              <a:cs typeface="Calibri"/>
            </a:endParaRPr>
          </a:p>
        </p:txBody>
      </p:sp>
      <p:sp>
        <p:nvSpPr>
          <p:cNvPr id="655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Earned Income Credit</a:t>
            </a:r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B33042-F0C3-437E-8A15-329979D6316C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 dirty="0"/>
          </a:p>
        </p:txBody>
      </p:sp>
      <p:sp>
        <p:nvSpPr>
          <p:cNvPr id="6554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03984A-DACB-4A4F-BB24-F32EBC3441E4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dirty="0"/>
          </a:p>
        </p:txBody>
      </p:sp>
      <p:sp>
        <p:nvSpPr>
          <p:cNvPr id="65543" name="Footer Placeholder 8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98685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/>
            <a:r>
              <a:rPr lang="en-US" altLang="en-US" b="1" dirty="0"/>
              <a:t>Be sure you find out about ANY family members who lived with them</a:t>
            </a:r>
            <a:endParaRPr lang="en-US" altLang="en-US" b="1" dirty="0" smtClean="0">
              <a:cs typeface="Calibri"/>
            </a:endParaRPr>
          </a:p>
          <a:p>
            <a:pPr marL="169545" indent="-169545"/>
            <a:r>
              <a:rPr lang="en-US" altLang="en-US" b="1" dirty="0" smtClean="0"/>
              <a:t>Avoid </a:t>
            </a:r>
            <a:r>
              <a:rPr lang="en-US" altLang="en-US" b="1" dirty="0"/>
              <a:t>questions which require YES/NO answers. Asking </a:t>
            </a:r>
            <a:r>
              <a:rPr lang="en-US" altLang="en-US" b="1" i="1" dirty="0"/>
              <a:t>who else lived with the taxpayer last year</a:t>
            </a:r>
            <a:r>
              <a:rPr lang="en-US" altLang="en-US" b="1" dirty="0"/>
              <a:t> assumes that there will be an answer other than YES or NO.</a:t>
            </a:r>
            <a:endParaRPr lang="en-US" altLang="en-US" b="1" dirty="0">
              <a:cs typeface="Calibri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8E2D82-9F0E-490F-8BEA-C2FE4DA413B4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dirty="0"/>
          </a:p>
        </p:txBody>
      </p:sp>
      <p:sp>
        <p:nvSpPr>
          <p:cNvPr id="6656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5DEDF6-6815-46AF-A388-722BEC474B17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 dirty="0"/>
          </a:p>
        </p:txBody>
      </p:sp>
      <p:sp>
        <p:nvSpPr>
          <p:cNvPr id="66566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Earned Income Credit</a:t>
            </a:r>
          </a:p>
        </p:txBody>
      </p:sp>
      <p:sp>
        <p:nvSpPr>
          <p:cNvPr id="66567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90039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/>
            <a:r>
              <a:rPr lang="en-US" altLang="en-US" b="1" dirty="0"/>
              <a:t>Excluded Medicaid</a:t>
            </a:r>
            <a:r>
              <a:rPr lang="en-US" altLang="en-US" b="1" baseline="0" dirty="0"/>
              <a:t> waiver payments are disregarded for the credit – it is not taxable earned income</a:t>
            </a:r>
            <a:endParaRPr lang="en-US" b="1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9C4BA2-F78B-409A-938D-ED8BD418A7B8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dirty="0"/>
          </a:p>
        </p:txBody>
      </p:sp>
      <p:sp>
        <p:nvSpPr>
          <p:cNvPr id="67589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99B98B-3AEA-4DD0-B63E-D3BD5D325AB5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 dirty="0"/>
          </a:p>
        </p:txBody>
      </p:sp>
      <p:sp>
        <p:nvSpPr>
          <p:cNvPr id="67590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Earned Income Credit</a:t>
            </a:r>
          </a:p>
        </p:txBody>
      </p:sp>
      <p:sp>
        <p:nvSpPr>
          <p:cNvPr id="67591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279617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b="1" dirty="0"/>
              <a:t>TP = taxpayer QC = qualifying child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b="1" dirty="0"/>
              <a:t>SSNs must be good for employment.</a:t>
            </a:r>
            <a:endParaRPr lang="en-US" altLang="en-US" b="1" dirty="0" smtClean="0">
              <a:cs typeface="Calibri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b="1" dirty="0" smtClean="0">
                <a:cs typeface="Calibri"/>
              </a:rPr>
              <a:t>Check</a:t>
            </a:r>
            <a:r>
              <a:rPr lang="en-US" altLang="en-US" b="1" baseline="0" dirty="0" smtClean="0">
                <a:cs typeface="Calibri"/>
              </a:rPr>
              <a:t> box in </a:t>
            </a:r>
            <a:r>
              <a:rPr lang="en-US" altLang="en-US" b="1" baseline="0" dirty="0" err="1" smtClean="0">
                <a:cs typeface="Calibri"/>
              </a:rPr>
              <a:t>TaxSlayer</a:t>
            </a:r>
            <a:r>
              <a:rPr lang="en-US" altLang="en-US" b="1" baseline="0" dirty="0" smtClean="0">
                <a:cs typeface="Calibri"/>
              </a:rPr>
              <a:t> personal information section stating nonresident alien. Return out of scope without international certification</a:t>
            </a:r>
            <a:endParaRPr lang="en-US" altLang="en-US" b="1" dirty="0" smtClean="0">
              <a:cs typeface="Calibri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b="1" dirty="0" smtClean="0"/>
              <a:t>Taxpayers </a:t>
            </a:r>
            <a:r>
              <a:rPr lang="en-US" altLang="en-US" b="1" dirty="0"/>
              <a:t>cannot file an amended return retroactively for any year in which they did not have a valid social security number by the due date of the return (including extensions).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9C209A-D124-46CA-9DED-392D60ABBBC9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/>
          </a:p>
        </p:txBody>
      </p:sp>
      <p:sp>
        <p:nvSpPr>
          <p:cNvPr id="69637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264CC5-102D-4070-8F4B-6F2B37F55005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69638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69639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37050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b="1" dirty="0"/>
              <a:t>TP = taxpayer QC = qualifying child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b="1" dirty="0"/>
              <a:t>SSNs must be good for employment.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b="1" dirty="0"/>
              <a:t>Maximum investment amount is adjusted for inflation each year</a:t>
            </a:r>
            <a:r>
              <a:rPr lang="en-US" altLang="en-US" b="1" dirty="0" smtClean="0"/>
              <a:t>.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b="1" dirty="0" smtClean="0">
                <a:cs typeface="Calibri"/>
              </a:rPr>
              <a:t>Taxpayer can be qualifying RELATIVE of another taxpayer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b="1" dirty="0" smtClean="0">
                <a:cs typeface="Calibri"/>
              </a:rPr>
              <a:t>Must have international certification</a:t>
            </a:r>
            <a:r>
              <a:rPr lang="en-US" altLang="en-US" b="1" baseline="0" dirty="0" smtClean="0">
                <a:cs typeface="Calibri"/>
              </a:rPr>
              <a:t> to file form 2555</a:t>
            </a:r>
            <a:endParaRPr lang="en-US" altLang="en-US" b="1" dirty="0" smtClean="0">
              <a:cs typeface="Calibri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en-US" b="1" dirty="0"/>
              <a:t>2016 added Tip in 4491- pg. 30-2: Taxpayers cannot file an amended return retroactively for any year in which they did not have a valid social security number by the due date of the return (including extensions).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9C209A-D124-46CA-9DED-392D60ABBBC9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/>
          </a:p>
        </p:txBody>
      </p:sp>
      <p:sp>
        <p:nvSpPr>
          <p:cNvPr id="69637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264CC5-102D-4070-8F4B-6F2B37F55005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69638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69639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402448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These tests are in Resource Guide Page C-3</a:t>
            </a:r>
            <a:endParaRPr lang="en-US" altLang="en-US" b="1" dirty="0">
              <a:cs typeface="Calibri"/>
            </a:endParaRPr>
          </a:p>
          <a:p>
            <a:pPr marL="169545" indent="-169545" eaLnBrk="1" hangingPunct="1">
              <a:spcBef>
                <a:spcPct val="0"/>
              </a:spcBef>
            </a:pPr>
            <a:r>
              <a:rPr lang="en-US" altLang="en-US" b="1" dirty="0"/>
              <a:t>Support is not an issue for EIC—This is an exception to the uniform definition of Qualifying Child.</a:t>
            </a:r>
            <a:endParaRPr lang="en-US" altLang="en-US" b="1" dirty="0">
              <a:cs typeface="Calibri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2EFDFD-EE54-49DA-B9DD-902A5572BC3D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/>
          </a:p>
        </p:txBody>
      </p:sp>
      <p:sp>
        <p:nvSpPr>
          <p:cNvPr id="70661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59CA2C-AD2B-40CB-B99B-7F5BE3B0174C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70662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70663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139353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5450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b="1" dirty="0"/>
              <a:t>*Under 65 as of December 31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b="1" dirty="0"/>
              <a:t>Taxpayer without a QC cannot be a dependent at all.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b="1" dirty="0"/>
              <a:t>Taxpayer with a QC can be a dependent as </a:t>
            </a:r>
            <a:r>
              <a:rPr lang="en-US" altLang="en-US" b="1" u="sng" dirty="0"/>
              <a:t>qualifying relative</a:t>
            </a:r>
            <a:r>
              <a:rPr lang="en-US" altLang="en-US" b="1" dirty="0"/>
              <a:t>, not as a qualifying child</a:t>
            </a:r>
            <a:endParaRPr lang="en-US" altLang="en-US" b="1" dirty="0">
              <a:cs typeface="Calibri"/>
            </a:endParaRPr>
          </a:p>
          <a:p>
            <a:pPr marL="0" indent="0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0CBF7E-F42F-4F76-B420-45831EFD7C98}" type="slidenum">
              <a:rPr lang="en-US" altLang="en-US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/>
          </a:p>
        </p:txBody>
      </p:sp>
      <p:sp>
        <p:nvSpPr>
          <p:cNvPr id="7168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5F63F0-68C3-45B5-89B1-61B98F68B141}" type="datetime1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10/10/2018</a:t>
            </a:fld>
            <a:endParaRPr lang="en-US" altLang="en-US" sz="1200"/>
          </a:p>
        </p:txBody>
      </p:sp>
      <p:sp>
        <p:nvSpPr>
          <p:cNvPr id="71686" name="Header Placeholder 2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Earned Income Credit</a:t>
            </a:r>
          </a:p>
        </p:txBody>
      </p:sp>
      <p:sp>
        <p:nvSpPr>
          <p:cNvPr id="71687" name="Footer Placeholder 2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99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National Tax Training Committee</a:t>
            </a:r>
          </a:p>
        </p:txBody>
      </p:sp>
    </p:spTree>
    <p:extLst>
      <p:ext uri="{BB962C8B-B14F-4D97-AF65-F5344CB8AC3E}">
        <p14:creationId xmlns:p14="http://schemas.microsoft.com/office/powerpoint/2010/main" val="378433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3" y="3697339"/>
            <a:ext cx="696644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0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" y="5056019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6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2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73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55888C-33B3-4ECD-8A58-3D8633031E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944688" indent="-227013">
              <a:defRPr/>
            </a:lvl4pPr>
            <a:lvl5pPr marL="2397125" indent="-22701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4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DFB1-515C-4C1E-B768-A4EDE2494F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66344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39" y="1754188"/>
            <a:ext cx="466344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41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7" pos="800" userDrawn="1">
          <p15:clr>
            <a:srgbClr val="FBAE40"/>
          </p15:clr>
        </p15:guide>
        <p15:guide id="8" pos="6944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067" userDrawn="1">
          <p15:clr>
            <a:srgbClr val="FBAE40"/>
          </p15:clr>
        </p15:guide>
        <p15:guide id="11" pos="92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535114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6" y="1535114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DFB1-515C-4C1E-B768-A4EDE2494F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6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6" y="2174876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7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E96DFB1-515C-4C1E-B768-A4EDE2494F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4"/>
            <a:ext cx="9753600" cy="222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7" y="4108451"/>
            <a:ext cx="9753600" cy="1780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46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EBA4-251E-475C-8A19-C3D06A768B8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7" pos="800" userDrawn="1">
          <p15:clr>
            <a:srgbClr val="FBAE40"/>
          </p15:clr>
        </p15:guide>
        <p15:guide id="8" pos="6944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067" userDrawn="1">
          <p15:clr>
            <a:srgbClr val="FBAE40"/>
          </p15:clr>
        </p15:guide>
        <p15:guide id="11" pos="92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3732-957D-4352-AF6F-3ACBBDDE29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2128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1" y="6265305"/>
            <a:ext cx="518079" cy="365125"/>
          </a:xfrm>
        </p:spPr>
        <p:txBody>
          <a:bodyPr/>
          <a:lstStyle/>
          <a:p>
            <a:fld id="{DE96DFB1-515C-4C1E-B768-A4EDE2494F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 rot="16200000">
            <a:off x="-2828541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7" y="2278380"/>
            <a:ext cx="573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5" y="6132291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8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216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DFB1-515C-4C1E-B768-A4EDE2494FD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8" y="6174258"/>
            <a:ext cx="3148613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7" y="6174258"/>
            <a:ext cx="3148613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1182571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00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189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38138" algn="l" defTabSz="457189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457189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067" userDrawn="1">
          <p15:clr>
            <a:srgbClr val="F26B43"/>
          </p15:clr>
        </p15:guide>
        <p15:guide id="2" pos="683" userDrawn="1">
          <p15:clr>
            <a:srgbClr val="F26B43"/>
          </p15:clr>
        </p15:guide>
        <p15:guide id="3" orient="horz" pos="828" userDrawn="1">
          <p15:clr>
            <a:srgbClr val="F26B43"/>
          </p15:clr>
        </p15:guide>
        <p15:guide id="4" pos="800" userDrawn="1">
          <p15:clr>
            <a:srgbClr val="F26B43"/>
          </p15:clr>
        </p15:guide>
        <p15:guide id="5" orient="horz" pos="1344" userDrawn="1">
          <p15:clr>
            <a:srgbClr val="F26B43"/>
          </p15:clr>
        </p15:guide>
        <p15:guide id="6" pos="512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Pub 4012 – Tab I</a:t>
            </a:r>
          </a:p>
          <a:p>
            <a:r>
              <a:rPr lang="en-US" altLang="en-US" dirty="0" smtClean="0"/>
              <a:t>Pub </a:t>
            </a:r>
            <a:r>
              <a:rPr lang="en-US" altLang="en-US" dirty="0"/>
              <a:t>4491 – </a:t>
            </a:r>
            <a:r>
              <a:rPr lang="en-US" altLang="en-US"/>
              <a:t>Lesson </a:t>
            </a:r>
            <a:r>
              <a:rPr lang="en-US" altLang="en-US" smtClean="0"/>
              <a:t>29</a:t>
            </a:r>
            <a:r>
              <a:rPr lang="en-US" altLang="en-US" smtClean="0"/>
              <a:t> </a:t>
            </a:r>
            <a:endParaRPr lang="en-US" alt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Earned Income 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2458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39BD76-6398-48C4-B1DE-066E09ABF35C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Disability pension or annuity when taxpayer is under minimum retirements age?</a:t>
            </a:r>
          </a:p>
          <a:p>
            <a:r>
              <a:rPr lang="en-US" altLang="en-US" dirty="0"/>
              <a:t>Taxable long-term disability benefits received prior to minimum retirement age</a:t>
            </a:r>
          </a:p>
          <a:p>
            <a:r>
              <a:rPr lang="en-US" altLang="en-US" dirty="0"/>
              <a:t>Nontaxable combat pay</a:t>
            </a:r>
          </a:p>
          <a:p>
            <a:r>
              <a:rPr lang="en-US" altLang="en-US" dirty="0"/>
              <a:t>Taxable scholarship or fellowship grants that are not reported on Form W-2</a:t>
            </a:r>
          </a:p>
          <a:p>
            <a:r>
              <a:rPr lang="en-US" altLang="en-US" dirty="0"/>
              <a:t>Pay for work performed while an inmate at a penal institution or on work release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Earned </a:t>
            </a:r>
            <a:r>
              <a:rPr lang="en-US" dirty="0"/>
              <a:t>or Not Earned</a:t>
            </a:r>
            <a:r>
              <a:rPr lang="en-US" dirty="0" smtClean="0"/>
              <a:t> Income for EIC Quiz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0574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Earned – see Pub 4012 Tab D for entries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419600"/>
            <a:ext cx="184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Not Earned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505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Earned </a:t>
            </a:r>
            <a:r>
              <a:rPr lang="en-US" sz="2400" b="1" dirty="0" smtClean="0">
                <a:solidFill>
                  <a:srgbClr val="0000FF"/>
                </a:solidFill>
              </a:rPr>
              <a:t>if increases EIC/refund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2895600"/>
            <a:ext cx="184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Earned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5410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Not Earned – see Pub 4012 Tab D for entries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6400" y="1238930"/>
            <a:ext cx="2133600" cy="400110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/>
              <a:t>Pub 4012 Tab 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20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674B99-2E86-46D5-9C7A-7E87C091527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Credit calculated on whichever amount generates smallest credit</a:t>
            </a:r>
          </a:p>
          <a:p>
            <a:pPr lvl="1"/>
            <a:r>
              <a:rPr lang="en-US" altLang="en-US" dirty="0"/>
              <a:t>Earned income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or</a:t>
            </a:r>
          </a:p>
          <a:p>
            <a:pPr lvl="1"/>
            <a:r>
              <a:rPr lang="en-US" altLang="en-US" dirty="0"/>
              <a:t>AGI</a:t>
            </a:r>
            <a:endParaRPr lang="en-US" altLang="en-US" dirty="0" smtClean="0"/>
          </a:p>
          <a:p>
            <a:r>
              <a:rPr lang="en-US" altLang="en-US" dirty="0" smtClean="0"/>
              <a:t>2018 maximum EIC </a:t>
            </a:r>
            <a:r>
              <a:rPr lang="en-US" altLang="en-US" dirty="0"/>
              <a:t>$6,431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Calculation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A4364F-A126-4B33-BD11-9DD6DEE3702F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Qualifying </a:t>
            </a:r>
            <a:r>
              <a:rPr lang="en-US" altLang="en-US" dirty="0"/>
              <a:t>child</a:t>
            </a:r>
            <a:r>
              <a:rPr lang="en-US" altLang="en-US" dirty="0" smtClean="0"/>
              <a:t> of more </a:t>
            </a:r>
            <a:r>
              <a:rPr lang="en-US" altLang="en-US" dirty="0"/>
              <a:t>than one </a:t>
            </a:r>
            <a:r>
              <a:rPr lang="en-US" altLang="en-US" dirty="0" smtClean="0"/>
              <a:t>taxpayer – only </a:t>
            </a:r>
            <a:r>
              <a:rPr lang="en-US" altLang="en-US" dirty="0"/>
              <a:t>one can claim</a:t>
            </a:r>
            <a:r>
              <a:rPr lang="en-US" altLang="en-US" dirty="0" smtClean="0"/>
              <a:t> EIC with that child</a:t>
            </a:r>
          </a:p>
          <a:p>
            <a:r>
              <a:rPr lang="en-US" altLang="en-US" dirty="0"/>
              <a:t>Follow</a:t>
            </a:r>
            <a:r>
              <a:rPr lang="en-US" altLang="en-US" dirty="0" smtClean="0"/>
              <a:t> tie</a:t>
            </a:r>
            <a:r>
              <a:rPr lang="en-US" altLang="en-US" dirty="0"/>
              <a:t>-breaker rules</a:t>
            </a:r>
            <a:endParaRPr lang="en-US" altLang="en-US" dirty="0" smtClean="0"/>
          </a:p>
          <a:p>
            <a:r>
              <a:rPr lang="en-US" altLang="en-US" dirty="0" smtClean="0"/>
              <a:t>Taxpayer with qualifying child used </a:t>
            </a:r>
            <a:r>
              <a:rPr lang="en-US" altLang="en-US" dirty="0"/>
              <a:t>by someone </a:t>
            </a:r>
            <a:r>
              <a:rPr lang="en-US" altLang="en-US" dirty="0" smtClean="0"/>
              <a:t>else can </a:t>
            </a:r>
            <a:r>
              <a:rPr lang="en-US" altLang="en-US" dirty="0"/>
              <a:t>claim EIC with</a:t>
            </a:r>
            <a:r>
              <a:rPr lang="en-US" altLang="en-US" dirty="0" smtClean="0"/>
              <a:t> different child </a:t>
            </a:r>
            <a:r>
              <a:rPr lang="en-US" altLang="en-US" b="1" dirty="0" smtClean="0"/>
              <a:t>or</a:t>
            </a:r>
          </a:p>
          <a:p>
            <a:r>
              <a:rPr lang="en-US" altLang="en-US" dirty="0" smtClean="0"/>
              <a:t>Taxpayer can </a:t>
            </a:r>
            <a:r>
              <a:rPr lang="en-US" altLang="en-US" dirty="0"/>
              <a:t>claim EIC without a child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If </a:t>
            </a:r>
            <a:r>
              <a:rPr lang="en-US" altLang="en-US" dirty="0"/>
              <a:t>all other rules </a:t>
            </a:r>
            <a:r>
              <a:rPr lang="en-US" altLang="en-US" dirty="0" smtClean="0"/>
              <a:t>met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Child </a:t>
            </a:r>
            <a:r>
              <a:rPr lang="en-US" dirty="0"/>
              <a:t>of</a:t>
            </a:r>
            <a:r>
              <a:rPr lang="en-US" dirty="0" smtClean="0"/>
              <a:t> More </a:t>
            </a:r>
            <a:r>
              <a:rPr lang="en-US" dirty="0"/>
              <a:t>than</a:t>
            </a:r>
            <a:r>
              <a:rPr lang="en-US" dirty="0" smtClean="0"/>
              <a:t> One Person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548E9-6249-43D8-B9E7-ADE04452238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Tiebreaker rules: more than one taxpayer can claim a child</a:t>
            </a:r>
          </a:p>
          <a:p>
            <a:pPr lvl="1"/>
            <a:r>
              <a:rPr lang="en-US" dirty="0" smtClean="0"/>
              <a:t>Only one the parent, parent wins</a:t>
            </a:r>
          </a:p>
          <a:p>
            <a:pPr lvl="1"/>
            <a:r>
              <a:rPr lang="en-US" dirty="0" smtClean="0"/>
              <a:t>Both parents can claim child, custodial parent wins</a:t>
            </a:r>
          </a:p>
          <a:p>
            <a:pPr lvl="1"/>
            <a:r>
              <a:rPr lang="en-US" dirty="0" smtClean="0"/>
              <a:t>Child in custody of both parents same amount of time, parent with higher AGI wins</a:t>
            </a:r>
          </a:p>
          <a:p>
            <a:pPr lvl="1"/>
            <a:r>
              <a:rPr lang="en-US" dirty="0" smtClean="0"/>
              <a:t>Neither is parent, taxpayer with highest AGI wins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the tri-fold Qualifying Child / Qualifying Relative resource tool – will walk through all requirements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Qualifying Child of More than One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883334-19F9-4114-A44E-CA3A6AC0688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EIC goes to </a:t>
            </a:r>
            <a:r>
              <a:rPr lang="en-US" altLang="en-US" b="1" dirty="0" smtClean="0">
                <a:solidFill>
                  <a:srgbClr val="000000"/>
                </a:solidFill>
              </a:rPr>
              <a:t>custodial</a:t>
            </a:r>
            <a:r>
              <a:rPr lang="en-US" altLang="en-US" dirty="0" smtClean="0"/>
              <a:t> divorced, separated or never married parent </a:t>
            </a:r>
          </a:p>
          <a:p>
            <a:pPr lvl="1"/>
            <a:r>
              <a:rPr lang="en-US" altLang="en-US" dirty="0" smtClean="0"/>
              <a:t>Parent with whom child lived longest</a:t>
            </a:r>
          </a:p>
          <a:p>
            <a:pPr lvl="1"/>
            <a:r>
              <a:rPr lang="en-US" altLang="en-US" dirty="0" smtClean="0"/>
              <a:t>Child must have lived with parent over half the year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Divorced, Separated or Never Married Parents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338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BF8979-3D7C-4DFE-A4F7-FB6BDFC9B7B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Qualifying Child Chart: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5705" y="0"/>
            <a:ext cx="5556295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800" y="0"/>
            <a:ext cx="5113406" cy="6172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19400" y="5029200"/>
            <a:ext cx="1143000" cy="609600"/>
          </a:xfrm>
          <a:prstGeom prst="roundRect">
            <a:avLst>
              <a:gd name="adj" fmla="val 55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4800" y="5029200"/>
            <a:ext cx="685800" cy="1066800"/>
          </a:xfrm>
          <a:prstGeom prst="roundRect">
            <a:avLst>
              <a:gd name="adj" fmla="val 55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5181600"/>
            <a:ext cx="1447800" cy="457200"/>
          </a:xfrm>
          <a:prstGeom prst="roundRect">
            <a:avLst>
              <a:gd name="adj" fmla="val 55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4267200"/>
            <a:ext cx="1981200" cy="609600"/>
          </a:xfrm>
          <a:prstGeom prst="roundRect">
            <a:avLst>
              <a:gd name="adj" fmla="val 555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238"/>
          <a:stretch/>
        </p:blipFill>
        <p:spPr>
          <a:xfrm>
            <a:off x="1212372" y="1409703"/>
            <a:ext cx="4896568" cy="4843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358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0E22F4-1C75-4CFF-AAA6-F528E13ECC85}" type="slidenum">
              <a:rPr lang="en-US" altLang="en-US">
                <a:solidFill>
                  <a:srgbClr val="474B78"/>
                </a:solidFill>
              </a:rPr>
              <a:pPr/>
              <a:t>16</a:t>
            </a:fld>
            <a:endParaRPr lang="en-US" altLang="en-US">
              <a:solidFill>
                <a:srgbClr val="474B7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Entering</a:t>
            </a:r>
            <a:r>
              <a:rPr lang="en-US" dirty="0" smtClean="0"/>
              <a:t> Dependent/QC Information </a:t>
            </a:r>
            <a:r>
              <a:rPr lang="en-US" dirty="0"/>
              <a:t>in TaxSlayer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38904" y="2180036"/>
            <a:ext cx="4457696" cy="138499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Taxpayers and qualifying children must</a:t>
            </a:r>
            <a:r>
              <a:rPr lang="en-US" sz="2800" b="1" dirty="0" smtClean="0"/>
              <a:t> have SSN  </a:t>
            </a:r>
            <a:r>
              <a:rPr lang="en-US" sz="2800" b="1" dirty="0"/>
              <a:t>valid for employment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410200" y="5867400"/>
            <a:ext cx="1033098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77001" y="4724400"/>
            <a:ext cx="2590799" cy="138499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Check if</a:t>
            </a:r>
            <a:r>
              <a:rPr lang="en-US" sz="2800" b="1" dirty="0" smtClean="0"/>
              <a:t> NOT claiming EIC for dependent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31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368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6A13F2-D874-4C19-B766-AE8E479A615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Read carefully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EIC and Dependency </a:t>
            </a:r>
            <a:r>
              <a:rPr lang="en-US" dirty="0" err="1" smtClean="0"/>
              <a:t>TaxSlayer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3886200"/>
            <a:ext cx="114300" cy="2286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0117" y="2697556"/>
            <a:ext cx="10413809" cy="2878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05800" y="2819400"/>
            <a:ext cx="3276600" cy="1384995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/>
              <a:t>Check if qualifying </a:t>
            </a:r>
            <a:r>
              <a:rPr lang="en-US" sz="2800" b="1" dirty="0"/>
              <a:t>child for EIC but</a:t>
            </a:r>
            <a:r>
              <a:rPr lang="en-US" sz="2800" b="1" dirty="0" smtClean="0"/>
              <a:t> NOT </a:t>
            </a:r>
            <a:r>
              <a:rPr lang="en-US" sz="2800" b="1" dirty="0"/>
              <a:t>a dependent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rot="10800000">
            <a:off x="6705600" y="4038600"/>
            <a:ext cx="1602066" cy="222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3994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43A343-1BED-4B74-B604-FDB66E15875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9940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Check Intake Booklet</a:t>
            </a:r>
            <a:endParaRPr 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Ask if EIC disallowed in prior year</a:t>
            </a:r>
          </a:p>
          <a:p>
            <a:pPr lvl="1"/>
            <a:r>
              <a:rPr lang="en-US" altLang="en-US" dirty="0" smtClean="0"/>
              <a:t>Must file Form 8862 if other than math error</a:t>
            </a:r>
          </a:p>
          <a:p>
            <a:pPr lvl="1">
              <a:buNone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Disallowed in Prior Year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11670015" cy="13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33600" y="3505200"/>
            <a:ext cx="7924800" cy="3117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096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262708-FA93-4188-967C-606E98C3E7BF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EIC Disallowed in Prior Year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26239" y="3371850"/>
            <a:ext cx="1869614" cy="228600"/>
          </a:xfrm>
          <a:prstGeom prst="roundRect">
            <a:avLst>
              <a:gd name="adj" fmla="val 125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1044553" cy="25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657600"/>
            <a:ext cx="2599514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Check if </a:t>
            </a:r>
            <a:r>
              <a:rPr lang="en-US" sz="2800" b="1" dirty="0" smtClean="0"/>
              <a:t>EIC</a:t>
            </a:r>
          </a:p>
          <a:p>
            <a:pPr>
              <a:defRPr/>
            </a:pPr>
            <a:r>
              <a:rPr lang="en-US" sz="2800" b="1" dirty="0" smtClean="0"/>
              <a:t>reduced or disallowed </a:t>
            </a:r>
          </a:p>
          <a:p>
            <a:pPr>
              <a:defRPr/>
            </a:pPr>
            <a:r>
              <a:rPr lang="en-US" sz="2800" b="1" dirty="0" smtClean="0"/>
              <a:t>ONLY due to</a:t>
            </a:r>
          </a:p>
          <a:p>
            <a:pPr>
              <a:defRPr/>
            </a:pPr>
            <a:r>
              <a:rPr lang="en-US" sz="2800" b="1" dirty="0" smtClean="0"/>
              <a:t>misreported income</a:t>
            </a:r>
            <a:endParaRPr lang="en-US" sz="28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71800" y="4648200"/>
            <a:ext cx="12954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3886200"/>
            <a:ext cx="7410811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9525001" y="1524000"/>
            <a:ext cx="16764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118225" y="1811972"/>
            <a:ext cx="12954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TY2018</a:t>
            </a:r>
            <a:endParaRPr lang="en-US" dirty="0"/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604347-20A2-488A-8D7F-22A003E25034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Refundable credits can reduce tax liability below $0</a:t>
            </a:r>
          </a:p>
          <a:p>
            <a:r>
              <a:rPr lang="en-US" altLang="en-US" dirty="0" smtClean="0"/>
              <a:t>Refundable credits entered in payment section</a:t>
            </a:r>
          </a:p>
          <a:p>
            <a:pPr lvl="1"/>
            <a:r>
              <a:rPr lang="en-US" altLang="en-US" dirty="0" smtClean="0"/>
              <a:t>Generate refund even if no tax liability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Refundable 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302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431022-AB03-4BA0-B5C6-E87D79E2C30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EIC Disallowed in Prior Year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85" y="1813420"/>
            <a:ext cx="9157015" cy="428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8451" b="72644"/>
          <a:stretch/>
        </p:blipFill>
        <p:spPr>
          <a:xfrm>
            <a:off x="2057400" y="1066800"/>
            <a:ext cx="8260473" cy="844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43200" y="304800"/>
            <a:ext cx="655259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/>
              <a:t>Answer questions for each child </a:t>
            </a:r>
            <a:r>
              <a:rPr lang="en-US" sz="2800" b="1" dirty="0" smtClean="0"/>
              <a:t>separately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886200"/>
            <a:ext cx="8382000" cy="21481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1524000"/>
            <a:ext cx="8342317" cy="2114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65863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199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0" y="6265863"/>
            <a:ext cx="936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B7A9CD-74FD-47F4-AECD-28A069808358}" type="slidenum">
              <a:rPr lang="en-US" altLang="en-US">
                <a:solidFill>
                  <a:srgbClr val="474B78"/>
                </a:solidFill>
              </a:rPr>
              <a:pPr/>
              <a:t>21</a:t>
            </a:fld>
            <a:endParaRPr lang="en-US" altLang="en-US">
              <a:solidFill>
                <a:srgbClr val="474B7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Taxpayer Not </a:t>
            </a:r>
            <a:r>
              <a:rPr lang="en-US" dirty="0"/>
              <a:t>Eligible for EIC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1828800"/>
            <a:ext cx="3200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Enter here if taxpayer is a qualifying child of another </a:t>
            </a:r>
            <a:r>
              <a:rPr lang="en-US" sz="2800" b="1" dirty="0" smtClean="0"/>
              <a:t>taxpayer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82000" y="34290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" y="4648200"/>
            <a:ext cx="1828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608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B25567-3B36-4008-BE43-4E5E7BA628C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All </a:t>
            </a:r>
            <a:r>
              <a:rPr lang="en-US" altLang="en-US" dirty="0"/>
              <a:t>qualifying children</a:t>
            </a:r>
            <a:r>
              <a:rPr lang="en-US" altLang="en-US" dirty="0" smtClean="0"/>
              <a:t> included on return</a:t>
            </a:r>
          </a:p>
          <a:p>
            <a:pPr lvl="1"/>
            <a:r>
              <a:rPr lang="en-US" altLang="en-US" dirty="0" smtClean="0"/>
              <a:t>Temporary absences </a:t>
            </a:r>
          </a:p>
          <a:p>
            <a:pPr lvl="1"/>
            <a:r>
              <a:rPr lang="en-US" altLang="en-US" dirty="0" smtClean="0"/>
              <a:t>Child providing over half of own support</a:t>
            </a:r>
          </a:p>
          <a:p>
            <a:pPr lvl="1"/>
            <a:r>
              <a:rPr lang="en-US" altLang="en-US" dirty="0" smtClean="0"/>
              <a:t>Permanently disable children or siblings</a:t>
            </a:r>
          </a:p>
          <a:p>
            <a:r>
              <a:rPr lang="en-US" altLang="en-US" dirty="0" smtClean="0"/>
              <a:t>Prisoner income identified</a:t>
            </a:r>
          </a:p>
          <a:p>
            <a:r>
              <a:rPr lang="en-US" altLang="en-US" dirty="0" smtClean="0"/>
              <a:t>Schedule </a:t>
            </a:r>
            <a:r>
              <a:rPr lang="en-US" altLang="en-US" dirty="0"/>
              <a:t>EIC and</a:t>
            </a:r>
            <a:r>
              <a:rPr lang="en-US" altLang="en-US" dirty="0" smtClean="0"/>
              <a:t> Worksheet complete and correct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71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5CD2AA-F76F-4122-8AC4-A6840F5AFC88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No refunds issued on EIC returns until February 15</a:t>
            </a:r>
          </a:p>
          <a:p>
            <a:pPr lvl="1"/>
            <a:r>
              <a:rPr lang="en-US" altLang="en-US" dirty="0" smtClean="0"/>
              <a:t>Prepare return, E-file and alert taxpayer to refund delay</a:t>
            </a:r>
          </a:p>
          <a:p>
            <a:r>
              <a:rPr lang="en-US" altLang="en-US" dirty="0" smtClean="0"/>
              <a:t>Advise taxpayer if EIC ending</a:t>
            </a:r>
          </a:p>
          <a:p>
            <a:pPr lvl="1"/>
            <a:r>
              <a:rPr lang="en-US" altLang="en-US" dirty="0" smtClean="0"/>
              <a:t>Child under 19</a:t>
            </a:r>
            <a:r>
              <a:rPr lang="en-US" altLang="en-US" b="1" dirty="0" smtClean="0"/>
              <a:t> or </a:t>
            </a:r>
          </a:p>
          <a:p>
            <a:pPr lvl="1"/>
            <a:r>
              <a:rPr lang="en-US" altLang="en-US" dirty="0" smtClean="0"/>
              <a:t>Under 24 and full-time student </a:t>
            </a:r>
          </a:p>
          <a:p>
            <a:r>
              <a:rPr lang="en-US" altLang="en-US" dirty="0" smtClean="0"/>
              <a:t>Tax year 2018 birthdates to watch</a:t>
            </a:r>
          </a:p>
          <a:p>
            <a:pPr lvl="1"/>
            <a:r>
              <a:rPr lang="en-US" altLang="en-US" dirty="0" smtClean="0"/>
              <a:t>2000 and 1995 (full-time student)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Interview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813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2CFB31-0DEE-449D-954A-8DA67FFFFD54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Tom is 32 years </a:t>
            </a:r>
            <a:r>
              <a:rPr lang="en-US" altLang="en-US" dirty="0" smtClean="0"/>
              <a:t>old </a:t>
            </a:r>
          </a:p>
          <a:p>
            <a:r>
              <a:rPr lang="en-US" altLang="en-US" dirty="0" smtClean="0"/>
              <a:t>He </a:t>
            </a:r>
            <a:r>
              <a:rPr lang="en-US" altLang="en-US" dirty="0"/>
              <a:t>cannot work and lives with his </a:t>
            </a:r>
            <a:r>
              <a:rPr lang="en-US" altLang="en-US" dirty="0" smtClean="0"/>
              <a:t>parents</a:t>
            </a:r>
          </a:p>
          <a:p>
            <a:r>
              <a:rPr lang="en-US" altLang="en-US" dirty="0" smtClean="0"/>
              <a:t>He </a:t>
            </a:r>
            <a:r>
              <a:rPr lang="en-US" altLang="en-US" dirty="0"/>
              <a:t>receives social security disability checks, which he uses to pay</a:t>
            </a:r>
            <a:r>
              <a:rPr lang="en-US" altLang="en-US" dirty="0" smtClean="0"/>
              <a:t> his parents for his room and board and for his clothes and entertainment </a:t>
            </a:r>
          </a:p>
          <a:p>
            <a:r>
              <a:rPr lang="en-US" altLang="en-US" dirty="0"/>
              <a:t>Can his parents claim him as a dependent? </a:t>
            </a:r>
          </a:p>
          <a:p>
            <a:r>
              <a:rPr lang="en-US" altLang="en-US" dirty="0"/>
              <a:t>Can they claim him for EIC?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A4FD74-7276-4BB3-9E0F-326D3B7AB46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Not as a dependent: He provides more than half of his own </a:t>
            </a:r>
            <a:r>
              <a:rPr lang="en-US" altLang="en-US" dirty="0" smtClean="0">
                <a:solidFill>
                  <a:srgbClr val="000000"/>
                </a:solidFill>
              </a:rPr>
              <a:t>support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Yes for EIC: The support test does not apply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1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F7E4D2-6E0E-4208-886D-2830430FC522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John and Mary have ITINS, but their two children have </a:t>
            </a:r>
            <a:r>
              <a:rPr lang="en-US" altLang="en-US" dirty="0" smtClean="0"/>
              <a:t>valid social </a:t>
            </a:r>
            <a:r>
              <a:rPr lang="en-US" altLang="en-US" dirty="0"/>
              <a:t>security </a:t>
            </a:r>
            <a:r>
              <a:rPr lang="en-US" altLang="en-US" dirty="0" smtClean="0"/>
              <a:t>numbers</a:t>
            </a:r>
            <a:endParaRPr lang="en-US" altLang="en-US" dirty="0"/>
          </a:p>
          <a:p>
            <a:r>
              <a:rPr lang="en-US" altLang="en-US" dirty="0"/>
              <a:t>Can John and Mary claim the children as dependents?</a:t>
            </a:r>
          </a:p>
          <a:p>
            <a:r>
              <a:rPr lang="en-US" altLang="en-US" dirty="0"/>
              <a:t>Can they claim them for EIC?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120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FE9C0E-FD4F-4479-BDAD-C79A4054AE45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Yes – Meet all requirements for dependency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No – Both taxpayer and QC must have </a:t>
            </a:r>
            <a:r>
              <a:rPr lang="en-US" altLang="en-US" dirty="0" err="1">
                <a:solidFill>
                  <a:srgbClr val="000000"/>
                </a:solidFill>
              </a:rPr>
              <a:t>SSNs</a:t>
            </a:r>
            <a:r>
              <a:rPr lang="en-US" altLang="en-US" dirty="0">
                <a:solidFill>
                  <a:srgbClr val="000000"/>
                </a:solidFill>
              </a:rPr>
              <a:t> to qualify for EIC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2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222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2565DB-F401-485B-B852-357AB1A0B55B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Mary has always claimed her daughter </a:t>
            </a:r>
            <a:r>
              <a:rPr lang="en-US" altLang="en-US" dirty="0" smtClean="0"/>
              <a:t>Susan, 18, </a:t>
            </a:r>
            <a:r>
              <a:rPr lang="en-US" altLang="en-US" dirty="0"/>
              <a:t>as a dependent and for EIC</a:t>
            </a:r>
          </a:p>
          <a:p>
            <a:r>
              <a:rPr lang="en-US" altLang="en-US" dirty="0"/>
              <a:t>In November, Susan got married and plans to file MFJ with her husband</a:t>
            </a:r>
          </a:p>
          <a:p>
            <a:r>
              <a:rPr lang="en-US" altLang="en-US" dirty="0"/>
              <a:t>Can Mary claim Susan as a dependent?</a:t>
            </a:r>
          </a:p>
          <a:p>
            <a:r>
              <a:rPr lang="en-US" altLang="en-US" dirty="0"/>
              <a:t>Can she claim Susan for EIC?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82B2D5-FE2D-4C1F-927E-46ADD705519F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No – MFJ (unless filing only to claim a refund of withholding or estimated tax) disqualifies for dependency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No – If married, child must be a dependent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3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01000" y="5715000"/>
            <a:ext cx="3733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NTTC Training – TY2018</a:t>
            </a:r>
            <a:endParaRPr lang="en-US" dirty="0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A7C190-7D32-40CC-A156-EA73F3B25AB8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Amount of the Credit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1600"/>
            <a:ext cx="7700963" cy="4958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5E3C2F-59BD-45DF-B6B4-49DA65C66DED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70-year old worker with no children at home has earned income of $10,000</a:t>
            </a:r>
          </a:p>
          <a:p>
            <a:r>
              <a:rPr lang="en-US" altLang="en-US" dirty="0"/>
              <a:t>TaxSlayer does not give him any </a:t>
            </a:r>
            <a:r>
              <a:rPr lang="en-US" altLang="en-US" dirty="0" smtClean="0"/>
              <a:t>EIC</a:t>
            </a:r>
          </a:p>
          <a:p>
            <a:r>
              <a:rPr lang="en-US" altLang="en-US" dirty="0" smtClean="0"/>
              <a:t>Is </a:t>
            </a:r>
            <a:r>
              <a:rPr lang="en-US" altLang="en-US" dirty="0"/>
              <a:t>this correct?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530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C1D436-9415-4BFE-B285-913D6E75E655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Yes – </a:t>
            </a:r>
            <a:r>
              <a:rPr lang="en-US" altLang="en-US" b="1" dirty="0">
                <a:solidFill>
                  <a:srgbClr val="000000"/>
                </a:solidFill>
              </a:rPr>
              <a:t>Without a child</a:t>
            </a:r>
            <a:r>
              <a:rPr lang="en-US" altLang="en-US" dirty="0">
                <a:solidFill>
                  <a:srgbClr val="000000"/>
                </a:solidFill>
              </a:rPr>
              <a:t>, taxpayer must be at least 25 but under 65 to qualify for EIC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4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632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9BA79C-06AB-44F2-96D0-261B036AFE6B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Bill is 30 years old and earned $33,000; his wife, Emily, is 27 and earned $1,000</a:t>
            </a:r>
          </a:p>
          <a:p>
            <a:r>
              <a:rPr lang="en-US" altLang="en-US"/>
              <a:t>Bill and Emily have three children under age 19 who lived with both of them until August when they divorced</a:t>
            </a:r>
          </a:p>
          <a:p>
            <a:r>
              <a:rPr lang="en-US" altLang="en-US"/>
              <a:t>The children lived with Emily through the rest of the year</a:t>
            </a:r>
          </a:p>
          <a:p>
            <a:r>
              <a:rPr lang="en-US" altLang="en-US"/>
              <a:t>Who is eligible to claim EIC?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734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2FA112-6C32-4B1F-B9A1-1C89E74D0D4D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Emily is the one eligible to claim all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The children lived with her the longest (tiebreaker)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She could choose to let Bill claim them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Bill could claim some or all of the children if Emily does not claim them (lived with Bill more than ½ the year and AGI</a:t>
            </a:r>
            <a:r>
              <a:rPr lang="en-US" altLang="en-US" dirty="0" smtClean="0">
                <a:solidFill>
                  <a:srgbClr val="000000"/>
                </a:solidFill>
              </a:rPr>
              <a:t> not </a:t>
            </a:r>
            <a:r>
              <a:rPr lang="en-US" altLang="en-US" dirty="0">
                <a:solidFill>
                  <a:srgbClr val="000000"/>
                </a:solidFill>
              </a:rPr>
              <a:t>an issue between parents, except as a tiebreaker)</a:t>
            </a:r>
          </a:p>
          <a:p>
            <a:pPr lvl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 5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5837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FCB946-79D9-474C-B1B6-6EC580DC7E43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Earned Income Credit</a:t>
            </a:r>
            <a:endParaRPr lang="en-US" dirty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200400" y="2628904"/>
            <a:ext cx="30670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 dirty="0"/>
              <a:t>Questions?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029200" y="4057654"/>
            <a:ext cx="31813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800" dirty="0"/>
              <a:t>Comments…</a:t>
            </a:r>
          </a:p>
        </p:txBody>
      </p:sp>
      <p:pic>
        <p:nvPicPr>
          <p:cNvPr id="58374" name="Picture 2" descr="C:\Users\Steve\AppData\Local\Microsoft\Windows\Temporary Internet Files\Content.IE5\W0E5RFM7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27685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209800"/>
            <a:ext cx="6439907" cy="280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NTTC Training –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EBA4-251E-475C-8A19-C3D06A768B8C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3594100" cy="4022725"/>
          </a:xfrm>
        </p:spPr>
        <p:txBody>
          <a:bodyPr/>
          <a:lstStyle/>
          <a:p>
            <a:r>
              <a:rPr lang="en-US" dirty="0" smtClean="0"/>
              <a:t>Include those temporarily away</a:t>
            </a:r>
          </a:p>
          <a:p>
            <a:pPr lvl="1"/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Hospital</a:t>
            </a:r>
          </a:p>
          <a:p>
            <a:pPr lvl="1"/>
            <a:r>
              <a:rPr lang="en-US" dirty="0" smtClean="0"/>
              <a:t>Juvenile detention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Include All Individuals who Lived in the Home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57800" y="2438400"/>
            <a:ext cx="1028700" cy="342900"/>
          </a:xfrm>
          <a:prstGeom prst="roundRect">
            <a:avLst>
              <a:gd name="adj" fmla="val 36022"/>
            </a:avLst>
          </a:prstGeom>
          <a:noFill/>
          <a:ln w="4762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TY2018</a:t>
            </a:r>
            <a:endParaRPr lang="en-US" dirty="0"/>
          </a:p>
        </p:txBody>
      </p:sp>
      <p:sp>
        <p:nvSpPr>
          <p:cNvPr id="194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36C0E8-A350-4BC3-A4F1-DF4567287F13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separate rules for EIC</a:t>
            </a:r>
          </a:p>
          <a:p>
            <a:pPr lvl="1"/>
            <a:r>
              <a:rPr lang="en-US" dirty="0" smtClean="0"/>
              <a:t>Taxpayers with qualifying </a:t>
            </a:r>
            <a:r>
              <a:rPr lang="en-US" dirty="0"/>
              <a:t>children (QC)</a:t>
            </a:r>
            <a:endParaRPr lang="en-US" dirty="0" smtClean="0"/>
          </a:p>
          <a:p>
            <a:pPr lvl="1"/>
            <a:r>
              <a:rPr lang="en-US" dirty="0" smtClean="0"/>
              <a:t>Taxpayers without qualifying </a:t>
            </a:r>
            <a:r>
              <a:rPr lang="en-US" dirty="0"/>
              <a:t>children</a:t>
            </a:r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have taxable earned income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Excluded </a:t>
            </a:r>
            <a:r>
              <a:rPr lang="en-US" dirty="0"/>
              <a:t>income</a:t>
            </a:r>
            <a:r>
              <a:rPr lang="en-US" dirty="0" smtClean="0"/>
              <a:t> not eligible for EIC </a:t>
            </a:r>
          </a:p>
          <a:p>
            <a:pPr lvl="2"/>
            <a:r>
              <a:rPr lang="en-US" dirty="0" smtClean="0"/>
              <a:t>Exception: </a:t>
            </a:r>
            <a:r>
              <a:rPr lang="en-US" dirty="0"/>
              <a:t>combat </a:t>
            </a:r>
            <a:r>
              <a:rPr lang="en-US" dirty="0" smtClean="0"/>
              <a:t>pay – Military certification required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Find </a:t>
            </a:r>
            <a:r>
              <a:rPr lang="en-US" i="1" dirty="0" smtClean="0"/>
              <a:t>Summary of EIC Eligibility Requirements </a:t>
            </a:r>
            <a:r>
              <a:rPr lang="en-US" dirty="0" smtClean="0"/>
              <a:t>in Pub 4102 Tab 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Sets of</a:t>
            </a:r>
            <a:r>
              <a:rPr lang="en-US" dirty="0" smtClean="0"/>
              <a:t> EIC Rules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96400" y="1238930"/>
            <a:ext cx="2133600" cy="400110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/>
              <a:t>Pub 4012 Tab 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TY2018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2DF552-E5C3-46D2-960A-880A4571429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Tax return earned income and AGI need to be within the limitations</a:t>
            </a:r>
          </a:p>
          <a:p>
            <a:pPr lvl="1"/>
            <a:r>
              <a:rPr lang="en-US" altLang="en-US" dirty="0" smtClean="0"/>
              <a:t>Find </a:t>
            </a:r>
            <a:r>
              <a:rPr lang="en-US" altLang="en-US" i="1" dirty="0" smtClean="0"/>
              <a:t>Summary of EIC Eligibility Requirements </a:t>
            </a:r>
            <a:r>
              <a:rPr lang="en-US" altLang="en-US" dirty="0" smtClean="0"/>
              <a:t>in Pub 4012 Tab I</a:t>
            </a:r>
          </a:p>
          <a:p>
            <a:r>
              <a:rPr lang="en-US" altLang="en-US" dirty="0" smtClean="0"/>
              <a:t>Everyone on return required to have SSN</a:t>
            </a:r>
          </a:p>
          <a:p>
            <a:pPr lvl="1"/>
            <a:r>
              <a:rPr lang="en-US" dirty="0"/>
              <a:t>Valid for work only with DHS authorization</a:t>
            </a:r>
            <a:r>
              <a:rPr lang="en-US" dirty="0" smtClean="0"/>
              <a:t> included</a:t>
            </a:r>
          </a:p>
          <a:p>
            <a:r>
              <a:rPr lang="en-US" altLang="en-US" dirty="0"/>
              <a:t>Taxpayer cannot file MFS</a:t>
            </a:r>
            <a:endParaRPr lang="en-US" altLang="en-US" dirty="0" smtClean="0"/>
          </a:p>
          <a:p>
            <a:r>
              <a:rPr lang="en-US" altLang="en-US" dirty="0" smtClean="0"/>
              <a:t>Taxpayer must </a:t>
            </a:r>
            <a:r>
              <a:rPr lang="en-US" altLang="en-US" dirty="0"/>
              <a:t>be</a:t>
            </a:r>
            <a:r>
              <a:rPr lang="en-US" altLang="en-US" dirty="0" smtClean="0"/>
              <a:t> full year US </a:t>
            </a:r>
            <a:r>
              <a:rPr lang="en-US" altLang="en-US" dirty="0"/>
              <a:t>citizen or resident </a:t>
            </a:r>
            <a:r>
              <a:rPr lang="en-US" altLang="en-US" dirty="0" smtClean="0"/>
              <a:t>alien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Rules </a:t>
            </a:r>
            <a:r>
              <a:rPr lang="en-US" dirty="0"/>
              <a:t>for Everyone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9296400" y="1238930"/>
            <a:ext cx="2133600" cy="400110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/>
              <a:t>Pub 4012 Tab 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2DF552-E5C3-46D2-960A-880A4571429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Cannot exclude foreign earned </a:t>
            </a:r>
            <a:r>
              <a:rPr lang="en-US" altLang="en-US" dirty="0" smtClean="0"/>
              <a:t>income</a:t>
            </a:r>
          </a:p>
          <a:p>
            <a:pPr lvl="1"/>
            <a:r>
              <a:rPr lang="en-US" altLang="en-US" dirty="0" smtClean="0"/>
              <a:t> </a:t>
            </a:r>
            <a:r>
              <a:rPr lang="en-US" altLang="en-US" dirty="0"/>
              <a:t>Form 2555 or 2555-EZ</a:t>
            </a:r>
            <a:endParaRPr lang="en-US" altLang="en-US" dirty="0" smtClean="0"/>
          </a:p>
          <a:p>
            <a:r>
              <a:rPr lang="en-US" altLang="en-US" dirty="0" smtClean="0"/>
              <a:t>Maximum </a:t>
            </a:r>
            <a:r>
              <a:rPr lang="en-US" altLang="en-US" dirty="0"/>
              <a:t>investment income</a:t>
            </a:r>
            <a:r>
              <a:rPr lang="en-US" altLang="en-US" dirty="0" smtClean="0"/>
              <a:t> allowed $</a:t>
            </a:r>
            <a:r>
              <a:rPr lang="en-US" altLang="en-US" dirty="0"/>
              <a:t>3,500</a:t>
            </a:r>
          </a:p>
          <a:p>
            <a:r>
              <a:rPr lang="en-US" altLang="en-US" dirty="0"/>
              <a:t>Taxpayer cannot be</a:t>
            </a:r>
            <a:r>
              <a:rPr lang="en-US" altLang="en-US" dirty="0" smtClean="0"/>
              <a:t> qualified </a:t>
            </a:r>
            <a:r>
              <a:rPr lang="en-US" altLang="en-US" dirty="0"/>
              <a:t>child of another taxpayer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Everyone (</a:t>
            </a:r>
            <a:r>
              <a:rPr lang="en-US" dirty="0" smtClean="0"/>
              <a:t>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366026-9E53-4CCF-B489-9334E5BA8F7C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Child must meet</a:t>
            </a:r>
            <a:r>
              <a:rPr lang="en-US" altLang="en-US" dirty="0" smtClean="0"/>
              <a:t> all tests</a:t>
            </a:r>
          </a:p>
          <a:p>
            <a:pPr lvl="1"/>
            <a:r>
              <a:rPr lang="en-US" altLang="en-US" dirty="0"/>
              <a:t>Relationship</a:t>
            </a:r>
          </a:p>
          <a:p>
            <a:pPr lvl="1"/>
            <a:r>
              <a:rPr lang="en-US" altLang="en-US" dirty="0"/>
              <a:t>Age</a:t>
            </a:r>
          </a:p>
          <a:p>
            <a:pPr lvl="1"/>
            <a:r>
              <a:rPr lang="en-US" altLang="en-US" dirty="0"/>
              <a:t>Residency</a:t>
            </a:r>
          </a:p>
          <a:p>
            <a:pPr lvl="1"/>
            <a:r>
              <a:rPr lang="en-US" altLang="en-US" dirty="0"/>
              <a:t>Not filing MFJ</a:t>
            </a:r>
            <a:endParaRPr lang="en-US" altLang="en-US" dirty="0" smtClean="0"/>
          </a:p>
          <a:p>
            <a:r>
              <a:rPr lang="en-US" altLang="en-US" dirty="0" smtClean="0"/>
              <a:t>Married child </a:t>
            </a:r>
            <a:r>
              <a:rPr lang="en-US" altLang="en-US" dirty="0"/>
              <a:t>must be a dependent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Note: Support test does </a:t>
            </a:r>
            <a:r>
              <a:rPr lang="en-US" altLang="en-US" b="1" dirty="0"/>
              <a:t>not</a:t>
            </a:r>
            <a:r>
              <a:rPr lang="en-US" altLang="en-US" dirty="0"/>
              <a:t> </a:t>
            </a:r>
            <a:r>
              <a:rPr lang="en-US" altLang="en-US" dirty="0" smtClean="0"/>
              <a:t>apply to EIC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Taxpayer with Qualifying Child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– TY2018</a:t>
            </a:r>
            <a:endParaRPr lang="en-US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4C2652-F95C-4171-A22C-02665E15680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Taxpayer must be</a:t>
            </a:r>
            <a:r>
              <a:rPr lang="en-US" altLang="en-US" dirty="0" smtClean="0"/>
              <a:t> 25 </a:t>
            </a:r>
            <a:r>
              <a:rPr lang="en-US" altLang="en-US" dirty="0"/>
              <a:t>and under 65</a:t>
            </a:r>
            <a:r>
              <a:rPr lang="en-US" altLang="en-US" dirty="0" smtClean="0"/>
              <a:t> on December </a:t>
            </a:r>
            <a:r>
              <a:rPr lang="en-US" altLang="en-US" dirty="0"/>
              <a:t>31</a:t>
            </a:r>
          </a:p>
          <a:p>
            <a:r>
              <a:rPr lang="en-US" altLang="en-US" dirty="0"/>
              <a:t>Cannot be dependent of another taxpayer</a:t>
            </a:r>
          </a:p>
          <a:p>
            <a:r>
              <a:rPr lang="en-US" altLang="en-US" dirty="0"/>
              <a:t>Must have lived in US more than half the </a:t>
            </a:r>
            <a:r>
              <a:rPr lang="en-US" altLang="en-US" dirty="0" smtClean="0"/>
              <a:t>year</a:t>
            </a:r>
          </a:p>
          <a:p>
            <a:pPr lvl="1"/>
            <a:r>
              <a:rPr lang="en-US" altLang="en-US" dirty="0" smtClean="0"/>
              <a:t>Military exception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Taxpayer without Qualifying Child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8 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RPF PPTX Template Wide v2.potx" id="{9EC42302-1C76-456C-AA3A-B873C1C81271}" vid="{8200FA71-478A-4AA6-9D02-1D1F7039D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Templet.thmx</Template>
  <TotalTime>0</TotalTime>
  <Words>2192</Words>
  <Application>Microsoft Office PowerPoint</Application>
  <PresentationFormat>Widescreen</PresentationFormat>
  <Paragraphs>391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2018 Templet</vt:lpstr>
      <vt:lpstr>Earned Income Credit</vt:lpstr>
      <vt:lpstr>Refundable Credit</vt:lpstr>
      <vt:lpstr>Amount of the Credit</vt:lpstr>
      <vt:lpstr>Include All Individuals who Lived in the Home</vt:lpstr>
      <vt:lpstr>Two Sets of EIC Rules</vt:lpstr>
      <vt:lpstr>EIC Rules for Everyone</vt:lpstr>
      <vt:lpstr>Rules for Everyone (Cont.)</vt:lpstr>
      <vt:lpstr>Taxpayer with Qualifying Child</vt:lpstr>
      <vt:lpstr>Taxpayer without Qualifying Child</vt:lpstr>
      <vt:lpstr>Earned or Not Earned Income for EIC Quiz</vt:lpstr>
      <vt:lpstr>EIC Calculation</vt:lpstr>
      <vt:lpstr>Qualifying Child of More than One Person</vt:lpstr>
      <vt:lpstr>Qualifying Child of More than One Person</vt:lpstr>
      <vt:lpstr>Divorced, Separated or Never Married Parents</vt:lpstr>
      <vt:lpstr>Qualifying Child Chart:</vt:lpstr>
      <vt:lpstr>Entering Dependent/QC Information in TaxSlayer</vt:lpstr>
      <vt:lpstr>EIC and Dependency TaxSlayer</vt:lpstr>
      <vt:lpstr>EIC Disallowed in Prior Year</vt:lpstr>
      <vt:lpstr>EIC Disallowed in Prior Year</vt:lpstr>
      <vt:lpstr>EIC Disallowed in Prior Year</vt:lpstr>
      <vt:lpstr>Taxpayer Not Eligible for EIC</vt:lpstr>
      <vt:lpstr>Quality Review</vt:lpstr>
      <vt:lpstr>Exit Interview</vt:lpstr>
      <vt:lpstr>Quiz 1</vt:lpstr>
      <vt:lpstr>Quiz 1 Answer</vt:lpstr>
      <vt:lpstr>Quiz 2</vt:lpstr>
      <vt:lpstr>Quiz 2 Answer</vt:lpstr>
      <vt:lpstr>Quiz 3</vt:lpstr>
      <vt:lpstr>Quiz 3 Answer</vt:lpstr>
      <vt:lpstr>Quiz 4</vt:lpstr>
      <vt:lpstr>Quiz 4 Answer</vt:lpstr>
      <vt:lpstr>Quiz 5 </vt:lpstr>
      <vt:lpstr>Quiz 5 ANSWER</vt:lpstr>
      <vt:lpstr>Earned Income Credit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Earned Income Credit</dc:title>
  <dc:creator/>
  <cp:lastModifiedBy/>
  <cp:revision>96</cp:revision>
  <dcterms:created xsi:type="dcterms:W3CDTF">2018-10-09T14:28:57Z</dcterms:created>
  <dcterms:modified xsi:type="dcterms:W3CDTF">2018-10-10T23:28:52Z</dcterms:modified>
</cp:coreProperties>
</file>